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24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62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0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1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73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5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1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5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87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75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3428999"/>
            <a:ext cx="4333718" cy="226855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/>
              <a:t>Презентація курсу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b="1" dirty="0"/>
              <a:t>«ПОРІВНЯЛЬНА </a:t>
            </a:r>
            <a:r>
              <a:rPr lang="uk-UA" sz="3600" b="1" dirty="0" smtClean="0"/>
              <a:t>ЛЕКСИКОЛОГІЯ ІСПАНСЬКОЇ ТА УКРАЇНСЬКОЇ МОВ»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кандидата філологічних наук, доцента Ткаченко Л.Л.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64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Мета курсу</a:t>
            </a:r>
            <a:r>
              <a:rPr lang="uk-UA" dirty="0"/>
              <a:t> «Порівняльна лексикологія»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сформувати </a:t>
            </a:r>
            <a:r>
              <a:rPr lang="uk-UA" dirty="0"/>
              <a:t>у студентів цілісне уявлення про специфічні властивості лексичної системи іспанської мови у порівнянні з лексичною системою української мови, ознайомити їх з особливостями лексики в її історичному розвитку і сучасному функціонуванні.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39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0661" y="188640"/>
            <a:ext cx="5878011" cy="1077229"/>
          </a:xfrm>
        </p:spPr>
        <p:txBody>
          <a:bodyPr>
            <a:normAutofit fontScale="90000"/>
          </a:bodyPr>
          <a:lstStyle/>
          <a:p>
            <a:r>
              <a:rPr lang="uk-UA" dirty="0"/>
              <a:t>У процесі вивчення курсу студенти вивчають такі </a:t>
            </a:r>
            <a:r>
              <a:rPr lang="uk-UA" b="1" dirty="0"/>
              <a:t>питання:</a:t>
            </a:r>
            <a:r>
              <a:rPr lang="uk-UA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6236" y="1052736"/>
            <a:ext cx="5713092" cy="547260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слово </a:t>
            </a:r>
            <a:r>
              <a:rPr lang="uk-UA" dirty="0"/>
              <a:t>як основна одиниця лексикології</a:t>
            </a:r>
            <a:endParaRPr lang="ru-RU" dirty="0"/>
          </a:p>
          <a:p>
            <a:r>
              <a:rPr lang="uk-UA" dirty="0"/>
              <a:t>основні методи лексикологічних досліджень</a:t>
            </a:r>
            <a:endParaRPr lang="ru-RU" dirty="0"/>
          </a:p>
          <a:p>
            <a:r>
              <a:rPr lang="uk-UA" dirty="0"/>
              <a:t>типи  словників іспанської та української мов</a:t>
            </a:r>
            <a:endParaRPr lang="ru-RU" dirty="0"/>
          </a:p>
          <a:p>
            <a:r>
              <a:rPr lang="uk-UA" dirty="0"/>
              <a:t>етимологічний склад порівнюваних мов</a:t>
            </a:r>
            <a:endParaRPr lang="ru-RU" dirty="0"/>
          </a:p>
          <a:p>
            <a:r>
              <a:rPr lang="uk-UA" dirty="0"/>
              <a:t>морфологічна структура слова в іспанській  та українській мовах</a:t>
            </a:r>
            <a:endParaRPr lang="ru-RU" dirty="0"/>
          </a:p>
          <a:p>
            <a:r>
              <a:rPr lang="uk-UA" dirty="0"/>
              <a:t>продуктивні та непродуктивні способи словотвору</a:t>
            </a:r>
            <a:endParaRPr lang="ru-RU" dirty="0"/>
          </a:p>
          <a:p>
            <a:r>
              <a:rPr lang="uk-UA" dirty="0"/>
              <a:t>причини та джерела запозичень та їх асиміляція</a:t>
            </a:r>
            <a:endParaRPr lang="ru-RU" dirty="0"/>
          </a:p>
          <a:p>
            <a:r>
              <a:rPr lang="uk-UA" dirty="0"/>
              <a:t>зміни лексичного значення слова</a:t>
            </a:r>
            <a:endParaRPr lang="ru-RU" dirty="0"/>
          </a:p>
          <a:p>
            <a:r>
              <a:rPr lang="uk-UA" dirty="0"/>
              <a:t>утворення нових значень слова через </a:t>
            </a:r>
            <a:r>
              <a:rPr lang="ru-RU" dirty="0"/>
              <a:t>метафор</a:t>
            </a:r>
            <a:r>
              <a:rPr lang="uk-UA" dirty="0" err="1"/>
              <a:t>ичний</a:t>
            </a:r>
            <a:r>
              <a:rPr lang="uk-UA" dirty="0"/>
              <a:t> та метонімічний перенос</a:t>
            </a:r>
            <a:endParaRPr lang="ru-RU" dirty="0"/>
          </a:p>
          <a:p>
            <a:r>
              <a:rPr lang="uk-UA" dirty="0"/>
              <a:t>поняття семантичного та лексичного поля</a:t>
            </a:r>
            <a:endParaRPr lang="ru-RU" dirty="0"/>
          </a:p>
          <a:p>
            <a:r>
              <a:rPr lang="uk-UA" dirty="0"/>
              <a:t>явища полісемії, омонімії, синонімії та антонімії в іспанській та українській мовах</a:t>
            </a:r>
            <a:endParaRPr lang="ru-RU" dirty="0"/>
          </a:p>
          <a:p>
            <a:r>
              <a:rPr lang="uk-UA" dirty="0"/>
              <a:t>джерела походження та класифікація фразеологізмів</a:t>
            </a:r>
            <a:endParaRPr lang="ru-RU" dirty="0"/>
          </a:p>
          <a:p>
            <a:r>
              <a:rPr lang="uk-UA" dirty="0"/>
              <a:t>варіативність мов (географічна, темпоральна та соціальна) та способи їх </a:t>
            </a:r>
            <a:r>
              <a:rPr lang="uk-UA" dirty="0" smtClean="0"/>
              <a:t>уніфікації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17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Програмними результатами навчання</a:t>
            </a:r>
            <a:r>
              <a:rPr lang="uk-UA" dirty="0"/>
              <a:t> дисципліни є: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Знання</a:t>
            </a:r>
            <a:r>
              <a:rPr lang="uk-UA" b="1" dirty="0" smtClean="0"/>
              <a:t> </a:t>
            </a:r>
            <a:r>
              <a:rPr lang="uk-UA" dirty="0"/>
              <a:t>сучасних філологічних й дидактичних засад навчання іноземних мов та вміння творчо використовувати різні теорії й досвід (вітчизняний,  закордонний) у процесі вирішення професійних завдань.</a:t>
            </a:r>
            <a:endParaRPr lang="ru-RU" dirty="0"/>
          </a:p>
          <a:p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норм, </a:t>
            </a:r>
            <a:r>
              <a:rPr lang="ru-RU" dirty="0" err="1"/>
              <a:t>соціокультурної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та </a:t>
            </a:r>
            <a:r>
              <a:rPr lang="ru-RU" dirty="0" err="1"/>
              <a:t>іспанської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у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контексті</a:t>
            </a:r>
            <a:r>
              <a:rPr lang="ru-RU" dirty="0"/>
              <a:t>.  </a:t>
            </a:r>
          </a:p>
          <a:p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з </a:t>
            </a:r>
            <a:r>
              <a:rPr lang="ru-RU" dirty="0" err="1"/>
              <a:t>теоретичними</a:t>
            </a:r>
            <a:r>
              <a:rPr lang="ru-RU" dirty="0"/>
              <a:t> та </a:t>
            </a:r>
            <a:r>
              <a:rPr lang="ru-RU" dirty="0" err="1"/>
              <a:t>науково-методичними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цифровими</a:t>
            </a:r>
            <a:r>
              <a:rPr lang="ru-RU" dirty="0"/>
              <a:t>), </a:t>
            </a:r>
            <a:r>
              <a:rPr lang="ru-RU" dirty="0" err="1"/>
              <a:t>видобувати</a:t>
            </a:r>
            <a:r>
              <a:rPr lang="ru-RU" dirty="0"/>
              <a:t>, </a:t>
            </a:r>
            <a:r>
              <a:rPr lang="ru-RU" dirty="0" err="1"/>
              <a:t>обробляти</a:t>
            </a:r>
            <a:r>
              <a:rPr lang="ru-RU" dirty="0"/>
              <a:t> й </a:t>
            </a:r>
            <a:r>
              <a:rPr lang="ru-RU" dirty="0" err="1"/>
              <a:t>систематизувати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в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. </a:t>
            </a:r>
          </a:p>
          <a:p>
            <a:r>
              <a:rPr lang="uk-UA" dirty="0"/>
              <a:t>Уміння аналізувати, діагностувати та корегувати власну педагогічну діяльність з метою підвищення ефективності освітнього процесу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27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Форма контролю</a:t>
            </a:r>
            <a:r>
              <a:rPr lang="uk-UA" sz="2800" dirty="0"/>
              <a:t> – екзамен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996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Мэдисон</Template>
  <TotalTime>0</TotalTime>
  <Words>246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Презентація курсу «ПОРІВНЯЛЬНА ЛЕКСИКОЛОГІЯ ІСПАНСЬКОЇ ТА УКРАЇНСЬКОЇ МОВ» </vt:lpstr>
      <vt:lpstr>Мета курсу «Порівняльна лексикологія» </vt:lpstr>
      <vt:lpstr>У процесі вивчення курсу студенти вивчають такі питання:  </vt:lpstr>
      <vt:lpstr>Програмними результатами навчання дисципліни є: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«ПОРІВНЯЛЬНА ЛЕКСИКОЛОГІЯ» </dc:title>
  <dc:creator>Бугреева Лина Олеговна</dc:creator>
  <cp:lastModifiedBy>Olga Sverdlova</cp:lastModifiedBy>
  <cp:revision>2</cp:revision>
  <dcterms:created xsi:type="dcterms:W3CDTF">2020-08-17T10:17:05Z</dcterms:created>
  <dcterms:modified xsi:type="dcterms:W3CDTF">2020-08-24T18:18:57Z</dcterms:modified>
</cp:coreProperties>
</file>